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Score</c:v>
                </c:pt>
              </c:strCache>
            </c:strRef>
          </c:tx>
          <c:spPr>
            <a:solidFill>
              <a:srgbClr val="1F3A6E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F42-49DD-9098-9021917A5E22}"/>
              </c:ext>
            </c:extLst>
          </c:dPt>
          <c:dPt>
            <c:idx val="1"/>
            <c:invertIfNegative val="0"/>
            <c:bubble3D val="0"/>
            <c:spPr>
              <a:solidFill>
                <a:srgbClr val="2E8B8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F42-49DD-9098-9021917A5E22}"/>
              </c:ext>
            </c:extLst>
          </c:dPt>
          <c:dPt>
            <c:idx val="2"/>
            <c:invertIfNegative val="0"/>
            <c:bubble3D val="0"/>
            <c:spPr>
              <a:solidFill>
                <a:srgbClr val="C79A2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2F42-49DD-9098-9021917A5E22}"/>
              </c:ext>
            </c:extLst>
          </c:dPt>
          <c:dPt>
            <c:idx val="3"/>
            <c:invertIfNegative val="0"/>
            <c:bubble3D val="0"/>
            <c:spPr>
              <a:solidFill>
                <a:srgbClr val="6FA84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2F42-49DD-9098-9021917A5E22}"/>
              </c:ext>
            </c:extLst>
          </c:dPt>
          <c:dPt>
            <c:idx val="4"/>
            <c:invertIfNegative val="0"/>
            <c:bubble3D val="0"/>
            <c:spPr>
              <a:solidFill>
                <a:srgbClr val="5B7BB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2F42-49DD-9098-9021917A5E22}"/>
              </c:ext>
            </c:extLst>
          </c:dPt>
          <c:dPt>
            <c:idx val="5"/>
            <c:invertIfNegative val="0"/>
            <c:bubble3D val="0"/>
            <c:spPr>
              <a:solidFill>
                <a:srgbClr val="9C6B9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2F42-49DD-9098-9021917A5E22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22222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End Markets</c:v>
                </c:pt>
                <c:pt idx="1">
                  <c:v>EMS / ODM / Assembly</c:v>
                </c:pt>
                <c:pt idx="2">
                  <c:v>Semiconductors &amp; Components</c:v>
                </c:pt>
                <c:pt idx="3">
                  <c:v>Printed Circuit Boards</c:v>
                </c:pt>
                <c:pt idx="4">
                  <c:v>Electronic Materials</c:v>
                </c:pt>
                <c:pt idx="5">
                  <c:v>Process Equipment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56</c:v>
                </c:pt>
                <c:pt idx="1">
                  <c:v>63</c:v>
                </c:pt>
                <c:pt idx="2">
                  <c:v>69</c:v>
                </c:pt>
                <c:pt idx="3">
                  <c:v>64</c:v>
                </c:pt>
                <c:pt idx="4">
                  <c:v>55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F42-49DD-9098-9021917A5E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22222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0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</c:v>
                </c:pt>
              </c:strCache>
            </c:strRef>
          </c:tx>
          <c:spPr>
            <a:solidFill>
              <a:srgbClr val="C46A2E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8FC-4F77-94B8-5D975D4EF0A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8FC-4F77-94B8-5D975D4EF0A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48FC-4F77-94B8-5D975D4EF0A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48FC-4F77-94B8-5D975D4EF0A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48FC-4F77-94B8-5D975D4EF0A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22222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DRAM / DDR5</c:v>
                </c:pt>
                <c:pt idx="1">
                  <c:v>IC Substrate</c:v>
                </c:pt>
                <c:pt idx="2">
                  <c:v>Copper foil</c:v>
                </c:pt>
                <c:pt idx="3">
                  <c:v>Laminate</c:v>
                </c:pt>
                <c:pt idx="4">
                  <c:v>Specialty gas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95</c:v>
                </c:pt>
                <c:pt idx="1">
                  <c:v>82</c:v>
                </c:pt>
                <c:pt idx="2">
                  <c:v>74</c:v>
                </c:pt>
                <c:pt idx="3">
                  <c:v>68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8FC-4F77-94B8-5D975D4EF0A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22222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E3E3E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</c:v>
                </c:pt>
              </c:strCache>
            </c:strRef>
          </c:tx>
          <c:spPr>
            <a:solidFill>
              <a:srgbClr val="1F3A6E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81D-4618-BAE5-EDAAC91F6AA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81D-4618-BAE5-EDAAC91F6AA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81D-4618-BAE5-EDAAC91F6AA3}"/>
              </c:ext>
            </c:extLst>
          </c:dPt>
          <c:dPt>
            <c:idx val="3"/>
            <c:invertIfNegative val="0"/>
            <c:bubble3D val="0"/>
            <c:spPr>
              <a:solidFill>
                <a:srgbClr val="2E8B8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81D-4618-BAE5-EDAAC91F6AA3}"/>
              </c:ext>
            </c:extLst>
          </c:dPt>
          <c:dPt>
            <c:idx val="4"/>
            <c:invertIfNegative val="0"/>
            <c:bubble3D val="0"/>
            <c:spPr>
              <a:solidFill>
                <a:srgbClr val="2E8B8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181D-4618-BAE5-EDAAC91F6AA3}"/>
              </c:ext>
            </c:extLst>
          </c:dPt>
          <c:dPt>
            <c:idx val="5"/>
            <c:invertIfNegative val="0"/>
            <c:bubble3D val="0"/>
            <c:spPr>
              <a:solidFill>
                <a:srgbClr val="C79A2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181D-4618-BAE5-EDAAC91F6AA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22222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2016</c:v>
                </c:pt>
                <c:pt idx="1">
                  <c:v>2019</c:v>
                </c:pt>
                <c:pt idx="2">
                  <c:v>2022</c:v>
                </c:pt>
                <c:pt idx="3">
                  <c:v>2024</c:v>
                </c:pt>
                <c:pt idx="4">
                  <c:v>2025</c:v>
                </c:pt>
                <c:pt idx="5">
                  <c:v>2026F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70</c:v>
                </c:pt>
                <c:pt idx="2">
                  <c:v>157</c:v>
                </c:pt>
                <c:pt idx="3">
                  <c:v>250</c:v>
                </c:pt>
                <c:pt idx="4">
                  <c:v>416</c:v>
                </c:pt>
                <c:pt idx="5">
                  <c:v>710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81D-4618-BAE5-EDAAC91F6A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22222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E3E3E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Index</c:v>
                </c:pt>
              </c:strCache>
            </c:strRef>
          </c:tx>
          <c:spPr>
            <a:solidFill>
              <a:srgbClr val="2E8B57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AD6-4358-A4CB-C0E74EFADD8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AD6-4358-A4CB-C0E74EFADD85}"/>
              </c:ext>
            </c:extLst>
          </c:dPt>
          <c:dPt>
            <c:idx val="2"/>
            <c:invertIfNegative val="0"/>
            <c:bubble3D val="0"/>
            <c:spPr>
              <a:solidFill>
                <a:srgbClr val="1F6FB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EAD6-4358-A4CB-C0E74EFADD85}"/>
              </c:ext>
            </c:extLst>
          </c:dPt>
          <c:dPt>
            <c:idx val="3"/>
            <c:invertIfNegative val="0"/>
            <c:bubble3D val="0"/>
            <c:spPr>
              <a:solidFill>
                <a:srgbClr val="1F6FB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EAD6-4358-A4CB-C0E74EFADD85}"/>
              </c:ext>
            </c:extLst>
          </c:dPt>
          <c:dPt>
            <c:idx val="4"/>
            <c:invertIfNegative val="0"/>
            <c:bubble3D val="0"/>
            <c:spPr>
              <a:solidFill>
                <a:srgbClr val="1F6FB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EAD6-4358-A4CB-C0E74EFADD85}"/>
              </c:ext>
            </c:extLst>
          </c:dPt>
          <c:dPt>
            <c:idx val="5"/>
            <c:invertIfNegative val="0"/>
            <c:bubble3D val="0"/>
            <c:spPr>
              <a:solidFill>
                <a:srgbClr val="9E2A2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EAD6-4358-A4CB-C0E74EFADD85}"/>
              </c:ext>
            </c:extLst>
          </c:dPt>
          <c:dPt>
            <c:idx val="6"/>
            <c:invertIfNegative val="0"/>
            <c:bubble3D val="0"/>
            <c:spPr>
              <a:solidFill>
                <a:srgbClr val="9E2A2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EAD6-4358-A4CB-C0E74EFADD85}"/>
              </c:ext>
            </c:extLst>
          </c:dPt>
          <c:dPt>
            <c:idx val="7"/>
            <c:invertIfNegative val="0"/>
            <c:bubble3D val="0"/>
            <c:spPr>
              <a:solidFill>
                <a:srgbClr val="9E2A2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EAD6-4358-A4CB-C0E74EFADD85}"/>
              </c:ext>
            </c:extLst>
          </c:dPt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22222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USA</c:v>
                </c:pt>
                <c:pt idx="1">
                  <c:v>Taiwan</c:v>
                </c:pt>
                <c:pt idx="2">
                  <c:v>ASEAN</c:v>
                </c:pt>
                <c:pt idx="3">
                  <c:v>Global</c:v>
                </c:pt>
                <c:pt idx="4">
                  <c:v>China</c:v>
                </c:pt>
                <c:pt idx="5">
                  <c:v>S. Korea</c:v>
                </c:pt>
                <c:pt idx="6">
                  <c:v>Japan</c:v>
                </c:pt>
                <c:pt idx="7">
                  <c:v>Europe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57.6</c:v>
                </c:pt>
                <c:pt idx="1">
                  <c:v>55.5</c:v>
                </c:pt>
                <c:pt idx="2">
                  <c:v>54.6</c:v>
                </c:pt>
                <c:pt idx="3">
                  <c:v>51.3</c:v>
                </c:pt>
                <c:pt idx="4">
                  <c:v>50.8</c:v>
                </c:pt>
                <c:pt idx="5">
                  <c:v>49.3</c:v>
                </c:pt>
                <c:pt idx="6">
                  <c:v>48</c:v>
                </c:pt>
                <c:pt idx="7">
                  <c:v>44.2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AD6-4358-A4CB-C0E74EFADD8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2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22222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5"/>
          <c:min val="40"/>
        </c:scaling>
        <c:delete val="0"/>
        <c:axPos val="l"/>
        <c:majorGridlines>
          <c:spPr>
            <a:ln w="12700" cap="flat">
              <a:solidFill>
                <a:srgbClr val="E3E3E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Demand</c:v>
                </c:pt>
              </c:strCache>
            </c:strRef>
          </c:tx>
          <c:spPr>
            <a:solidFill>
              <a:srgbClr val="1F3A6E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DRAM / Memory</c:v>
                </c:pt>
                <c:pt idx="1">
                  <c:v>IC Substrate</c:v>
                </c:pt>
                <c:pt idx="2">
                  <c:v>Copper</c:v>
                </c:pt>
                <c:pt idx="3">
                  <c:v>Laminate</c:v>
                </c:pt>
                <c:pt idx="4">
                  <c:v>Specialty Gas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95</c:v>
                </c:pt>
                <c:pt idx="1">
                  <c:v>85</c:v>
                </c:pt>
                <c:pt idx="2">
                  <c:v>80</c:v>
                </c:pt>
                <c:pt idx="3">
                  <c:v>72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21-47C3-8F5A-2A5027BEED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Supply</c:v>
                </c:pt>
              </c:strCache>
            </c:strRef>
          </c:tx>
          <c:spPr>
            <a:solidFill>
              <a:srgbClr val="C79A2E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DRAM / Memory</c:v>
                </c:pt>
                <c:pt idx="1">
                  <c:v>IC Substrate</c:v>
                </c:pt>
                <c:pt idx="2">
                  <c:v>Copper</c:v>
                </c:pt>
                <c:pt idx="3">
                  <c:v>Laminate</c:v>
                </c:pt>
                <c:pt idx="4">
                  <c:v>Specialty Gas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55</c:v>
                </c:pt>
                <c:pt idx="2">
                  <c:v>55</c:v>
                </c:pt>
                <c:pt idx="3">
                  <c:v>60</c:v>
                </c:pt>
                <c:pt idx="4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21-47C3-8F5A-2A5027BEED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2222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E3E3E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333333"/>
              </a:solidFill>
              <a:latin typeface="Arial"/>
              <a:cs typeface="Arial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Index</c:v>
                </c:pt>
              </c:strCache>
            </c:strRef>
          </c:tx>
          <c:spPr>
            <a:ln w="44450" cap="flat">
              <a:solidFill>
                <a:srgbClr val="1F3A6E"/>
              </a:solidFill>
              <a:prstDash val="solid"/>
              <a:round/>
            </a:ln>
            <a:effectLst/>
          </c:spPr>
          <c:marker>
            <c:symbol val="circle"/>
            <c:size val="10"/>
            <c:spPr>
              <a:solidFill>
                <a:srgbClr val="1F3A6E"/>
              </a:solidFill>
              <a:ln w="9525" cap="flat">
                <a:solidFill>
                  <a:srgbClr val="1F3A6E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u="none" strike="noStrike">
                    <a:solidFill>
                      <a:srgbClr val="222222"/>
                    </a:solidFill>
                    <a:latin typeface="Arial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−4 wks</c:v>
                </c:pt>
                <c:pt idx="1">
                  <c:v>Last week</c:v>
                </c:pt>
                <c:pt idx="2">
                  <c:v>This week</c:v>
                </c:pt>
                <c:pt idx="3">
                  <c:v>+2 wks*</c:v>
                </c:pt>
                <c:pt idx="4">
                  <c:v>+4 wks*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56.1</c:v>
                </c:pt>
                <c:pt idx="1">
                  <c:v>57</c:v>
                </c:pt>
                <c:pt idx="2">
                  <c:v>58.3</c:v>
                </c:pt>
                <c:pt idx="3">
                  <c:v>59.1</c:v>
                </c:pt>
                <c:pt idx="4">
                  <c:v>59.7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DC-4D3B-BA49-D6C7726996C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22222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3"/>
          <c:min val="53"/>
        </c:scaling>
        <c:delete val="0"/>
        <c:axPos val="l"/>
        <c:majorGridlines>
          <c:spPr>
            <a:ln w="12700" cap="flat">
              <a:solidFill>
                <a:srgbClr val="E3E3E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66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9193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9.png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048" y="1051560"/>
            <a:ext cx="6858000" cy="14538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269748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548640" y="34290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Electronics Supply Chain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4480560" y="4114800"/>
            <a:ext cx="3246120" cy="27432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48640" y="4224528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of July 25, 2026  ·  Daily News July 19–25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548640" y="502920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Jonathan Custer, CEO &amp; President  ·  Custer Contexo Group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" y="571500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Supply-Chain Intelligence  ·  Charts &amp; Notations Since 1999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Equipment — Front-Running the 2027 Ramp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1" descr="/home/claude/icons/gea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106424"/>
            <a:ext cx="360639" cy="36063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0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4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hyperscaler capex, 2026F (~$710B guided)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426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2" descr="/home/claude/icons/chi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080" y="1106424"/>
            <a:ext cx="360639" cy="36063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81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~60%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445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share of BESI system orders, H1 2026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807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3" descr="/home/claude/icons/gea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0080" y="1106424"/>
            <a:ext cx="360639" cy="36063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62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Adv. pkg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826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binding capacity constraint</a:t>
            </a:r>
            <a:endParaRPr lang="en-US" sz="950" dirty="0"/>
          </a:p>
        </p:txBody>
      </p:sp>
      <p:sp>
        <p:nvSpPr>
          <p:cNvPr id="16" name="Shape 10"/>
          <p:cNvSpPr/>
          <p:nvPr/>
        </p:nvSpPr>
        <p:spPr>
          <a:xfrm>
            <a:off x="365760" y="2148840"/>
            <a:ext cx="6446520" cy="3474720"/>
          </a:xfrm>
          <a:prstGeom prst="roundRect">
            <a:avLst>
              <a:gd name="adj" fmla="val 1316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1"/>
          <p:cNvSpPr/>
          <p:nvPr/>
        </p:nvSpPr>
        <p:spPr>
          <a:xfrm>
            <a:off x="502920" y="2203704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Hyperscaler Capex (US$B) — Amazon, Microsoft, Alphabet, Meta Combined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548640" y="5330952"/>
            <a:ext cx="6080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Company filings and 2026 guidance — Alphabet, Amazon, Microsoft, Meta. CCG Daily News, Jul 19–25 2026.</a:t>
            </a:r>
            <a:endParaRPr lang="en-US" sz="700" dirty="0"/>
          </a:p>
        </p:txBody>
      </p:sp>
      <p:graphicFrame>
        <p:nvGraphicFramePr>
          <p:cNvPr id="19" name="Chart 0"/>
          <p:cNvGraphicFramePr/>
          <p:nvPr/>
        </p:nvGraphicFramePr>
        <p:xfrm>
          <a:off x="548640" y="2578608"/>
          <a:ext cx="608076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Shape 13"/>
          <p:cNvSpPr/>
          <p:nvPr/>
        </p:nvSpPr>
        <p:spPr>
          <a:xfrm>
            <a:off x="365760" y="5669280"/>
            <a:ext cx="6446520" cy="365760"/>
          </a:xfrm>
          <a:prstGeom prst="roundRect">
            <a:avLst>
              <a:gd name="adj" fmla="val 7500"/>
            </a:avLst>
          </a:prstGeom>
          <a:solidFill>
            <a:srgbClr val="FFF6D9"/>
          </a:solidFill>
          <a:ln w="15875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4"/>
          <p:cNvSpPr/>
          <p:nvPr/>
        </p:nvSpPr>
        <p:spPr>
          <a:xfrm>
            <a:off x="475488" y="5687568"/>
            <a:ext cx="62270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7B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◆ CHART NOTE  </a:t>
            </a:r>
            <a:r>
              <a:rPr lang="en-US" sz="900" dirty="0">
                <a:solidFill>
                  <a:srgbClr val="5A4A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Hyperscaler capex is the leading indicator for the entire electronics chain — it sets the 2027 packaging and PCB ramp.</a:t>
            </a:r>
            <a:endParaRPr lang="en-US" sz="900" dirty="0"/>
          </a:p>
        </p:txBody>
      </p:sp>
      <p:sp>
        <p:nvSpPr>
          <p:cNvPr id="22" name="Shape 15"/>
          <p:cNvSpPr/>
          <p:nvPr/>
        </p:nvSpPr>
        <p:spPr>
          <a:xfrm>
            <a:off x="6949440" y="2194560"/>
            <a:ext cx="4800600" cy="34290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16"/>
          <p:cNvSpPr/>
          <p:nvPr/>
        </p:nvSpPr>
        <p:spPr>
          <a:xfrm>
            <a:off x="7132320" y="226771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ANALYST READ</a:t>
            </a:r>
            <a:endParaRPr lang="en-US" sz="1200" dirty="0"/>
          </a:p>
        </p:txBody>
      </p:sp>
      <p:sp>
        <p:nvSpPr>
          <p:cNvPr id="24" name="Text 17"/>
          <p:cNvSpPr/>
          <p:nvPr/>
        </p:nvSpPr>
        <p:spPr>
          <a:xfrm>
            <a:off x="7132320" y="2578608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▲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7132320" y="2807208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capex supercycle is concentrated in advanced-packaging and hybrid-bonding tools; hyperscaler spending is the best forward read on demand two tiers down.</a:t>
            </a:r>
            <a:endParaRPr lang="en-US" sz="1000" dirty="0"/>
          </a:p>
        </p:txBody>
      </p:sp>
      <p:sp>
        <p:nvSpPr>
          <p:cNvPr id="26" name="Text 19"/>
          <p:cNvSpPr/>
          <p:nvPr/>
        </p:nvSpPr>
        <p:spPr>
          <a:xfrm>
            <a:off x="7132320" y="3602736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46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▼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7132320" y="3831336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Back-end tool lead times are stretching and Western chokepoints keep leverage with a few suppliers, so equipment — not wafers — is the gate on 2027 capacity.</a:t>
            </a:r>
            <a:endParaRPr lang="en-US" sz="1000" dirty="0"/>
          </a:p>
        </p:txBody>
      </p:sp>
      <p:sp>
        <p:nvSpPr>
          <p:cNvPr id="28" name="Text 21"/>
          <p:cNvSpPr/>
          <p:nvPr/>
        </p:nvSpPr>
        <p:spPr>
          <a:xfrm>
            <a:off x="7132320" y="4626864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NAVIGATE →</a:t>
            </a:r>
            <a:endParaRPr lang="en-US" sz="1100" dirty="0"/>
          </a:p>
        </p:txBody>
      </p:sp>
      <p:sp>
        <p:nvSpPr>
          <p:cNvPr id="29" name="Text 22"/>
          <p:cNvSpPr/>
          <p:nvPr/>
        </p:nvSpPr>
        <p:spPr>
          <a:xfrm>
            <a:off x="7132320" y="4855464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 equipment and packaging-line orders early against 2027 capacity; use hyperscaler capex guidance as your leading indicator for board and material commitments.</a:t>
            </a:r>
            <a:endParaRPr lang="en-US" sz="1000" dirty="0"/>
          </a:p>
        </p:txBody>
      </p:sp>
      <p:sp>
        <p:nvSpPr>
          <p:cNvPr id="30" name="Shape 23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4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Back-end equipment leads the cycle — hyperscaler capex is the dial to watch first.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33" name="Text 26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4" name="Image 4" descr="/home/claude/ccg_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PCB World Index — by Country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1051560"/>
            <a:ext cx="7818120" cy="4617720"/>
          </a:xfrm>
          <a:prstGeom prst="roundRect">
            <a:avLst>
              <a:gd name="adj" fmla="val 99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94360" y="1106424"/>
            <a:ext cx="7543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PCB Composite Index by Country (0–100, four-pillar market-health model)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40080" y="5376672"/>
            <a:ext cx="7452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Custer Contexo four-pillar model (Pulse 40% · Climate 30% · Friction 10% · Sentiment 20%); IPC/GEA, ISM, LME, company data. June 2026.</a:t>
            </a:r>
            <a:endParaRPr lang="en-US" sz="7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685800" y="1517904"/>
          <a:ext cx="7360920" cy="3703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 4"/>
          <p:cNvSpPr/>
          <p:nvPr/>
        </p:nvSpPr>
        <p:spPr>
          <a:xfrm>
            <a:off x="868680" y="1591056"/>
            <a:ext cx="1737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i="1" dirty="0">
                <a:solidFill>
                  <a:srgbClr val="9E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Neutral = 50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8458200" y="1051560"/>
            <a:ext cx="3291840" cy="13716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8641080" y="1133856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 THE BANDS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8641080" y="1408176"/>
            <a:ext cx="30175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2E8B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■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≥ 55  Expansion
</a:t>
            </a:r>
            <a:r>
              <a:rPr lang="en-US" sz="1100" b="1" dirty="0">
                <a:solidFill>
                  <a:srgbClr val="1F6F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■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50–55  Mild expansion
</a:t>
            </a:r>
            <a:r>
              <a:rPr lang="en-US" sz="1100" b="1" dirty="0">
                <a:solidFill>
                  <a:srgbClr val="9E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■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50  Contraction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8458200" y="2560320"/>
            <a:ext cx="32918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1" descr="/home/claude/icons/u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1080" y="2706624"/>
            <a:ext cx="317114" cy="31711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958194" y="2651760"/>
            <a:ext cx="2608966" cy="4634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57.6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8641080" y="3133466"/>
            <a:ext cx="2926080" cy="2863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 — strongest market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8458200" y="3584448"/>
            <a:ext cx="32918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2" descr="/home/claude/icons/dow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1080" y="3730752"/>
            <a:ext cx="317114" cy="31711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958194" y="3675888"/>
            <a:ext cx="2608966" cy="4634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44.2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8641080" y="4157594"/>
            <a:ext cx="2926080" cy="2863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Europe — weakest market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8458200" y="4608576"/>
            <a:ext cx="329184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5"/>
          <p:cNvSpPr/>
          <p:nvPr/>
        </p:nvSpPr>
        <p:spPr>
          <a:xfrm>
            <a:off x="8641080" y="4681728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</a:t>
            </a:r>
            <a:endParaRPr lang="en-US" sz="1050" dirty="0"/>
          </a:p>
        </p:txBody>
      </p:sp>
      <p:sp>
        <p:nvSpPr>
          <p:cNvPr id="22" name="Text 16"/>
          <p:cNvSpPr/>
          <p:nvPr/>
        </p:nvSpPr>
        <p:spPr>
          <a:xfrm>
            <a:off x="8641080" y="4919472"/>
            <a:ext cx="301752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AI build lifts the US, Taiwan and ASEAN; legacy demand keeps Japan and Europe below neutral.</a:t>
            </a:r>
            <a:endParaRPr lang="en-US" sz="1000" dirty="0"/>
          </a:p>
        </p:txBody>
      </p:sp>
      <p:sp>
        <p:nvSpPr>
          <p:cNvPr id="23" name="Shape 17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18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board recovery is real but uneven by country — the US, Taiwan and ASEAN expand while Japan and Europe still lag the neutral line.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27" name="Image 3" descr="/home/claude/ccg_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Materials — Supply vs. Demand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1097280"/>
            <a:ext cx="7635240" cy="4572000"/>
          </a:xfrm>
          <a:prstGeom prst="roundRect">
            <a:avLst>
              <a:gd name="adj" fmla="val 100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94360" y="1152144"/>
            <a:ext cx="7360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vs. Supply Index by Material (Demand &gt; Supply = tightening)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40080" y="5376672"/>
            <a:ext cx="7269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Custer Contexo Group; Business Outlook. 0–100 index; higher demand-over-supply gap = tighter market.</a:t>
            </a:r>
            <a:endParaRPr lang="en-US" sz="7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731520" y="1554480"/>
          <a:ext cx="717804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Shape 4"/>
          <p:cNvSpPr/>
          <p:nvPr/>
        </p:nvSpPr>
        <p:spPr>
          <a:xfrm>
            <a:off x="8275320" y="1097280"/>
            <a:ext cx="3429000" cy="13716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icons/memor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1243584"/>
            <a:ext cx="466344" cy="46634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924544" y="1188720"/>
            <a:ext cx="2596896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×3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8458200" y="1819656"/>
            <a:ext cx="306324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DDR5 spot price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8275320" y="2578608"/>
            <a:ext cx="3429000" cy="13716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2" descr="/home/claude/icons/war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200" y="2724912"/>
            <a:ext cx="466344" cy="46634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924544" y="2670048"/>
            <a:ext cx="2596896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Tight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8458200" y="3300984"/>
            <a:ext cx="306324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Substrate &amp; copper</a:t>
            </a:r>
            <a:endParaRPr lang="en-US" sz="950" dirty="0"/>
          </a:p>
        </p:txBody>
      </p:sp>
      <p:sp>
        <p:nvSpPr>
          <p:cNvPr id="16" name="Shape 10"/>
          <p:cNvSpPr/>
          <p:nvPr/>
        </p:nvSpPr>
        <p:spPr>
          <a:xfrm>
            <a:off x="8275320" y="4059936"/>
            <a:ext cx="3429000" cy="13716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3" descr="/home/claude/icons/fir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8200" y="4206240"/>
            <a:ext cx="466344" cy="46634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924544" y="4151376"/>
            <a:ext cx="2596896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$100+</a:t>
            </a:r>
            <a:endParaRPr lang="en-US" sz="1700" dirty="0"/>
          </a:p>
        </p:txBody>
      </p:sp>
      <p:sp>
        <p:nvSpPr>
          <p:cNvPr id="19" name="Text 12"/>
          <p:cNvSpPr/>
          <p:nvPr/>
        </p:nvSpPr>
        <p:spPr>
          <a:xfrm>
            <a:off x="8458200" y="4782312"/>
            <a:ext cx="306324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/ Brent</a:t>
            </a:r>
            <a:endParaRPr lang="en-US" sz="950" dirty="0"/>
          </a:p>
        </p:txBody>
      </p:sp>
      <p:sp>
        <p:nvSpPr>
          <p:cNvPr id="20" name="Shape 13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4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and substrate are the tightest inputs and the clearest margin pressure into the second half.</a:t>
            </a:r>
            <a:endParaRPr lang="en-US" sz="1300" dirty="0"/>
          </a:p>
        </p:txBody>
      </p:sp>
      <p:sp>
        <p:nvSpPr>
          <p:cNvPr id="22" name="Text 15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24" name="Image 4" descr="/home/claude/cc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SWOT for Executives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1097280"/>
            <a:ext cx="5440680" cy="2212848"/>
          </a:xfrm>
          <a:prstGeom prst="roundRect">
            <a:avLst>
              <a:gd name="adj" fmla="val 2066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1" descr="/home/claude/icons/sta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261872"/>
            <a:ext cx="402336" cy="40233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07008" y="1261872"/>
            <a:ext cx="4389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8B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STRENGTHS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694944" y="1773936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2E8B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AI-infrastructure capex is a broad, supply-constrained pull up the whole chain (company filings, 2026)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694944" y="2286000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2E8B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Americas is the fastest-growing semiconductor billing region at ~36% of sales (SIA/WSTS, 2026)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694944" y="2798064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2E8B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European order books corroborate — Cicor's 5th straight quarter of book-to-bill above 1 (Cicor, 2026)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6172200" y="1097280"/>
            <a:ext cx="5440680" cy="2212848"/>
          </a:xfrm>
          <a:prstGeom prst="roundRect">
            <a:avLst>
              <a:gd name="adj" fmla="val 2066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2" descr="/home/claude/icons/war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1261872"/>
            <a:ext cx="402336" cy="40233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922008" y="1261872"/>
            <a:ext cx="4389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E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WEAKNESSES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6409944" y="1773936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9E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demand is narrow — Q2 PCs fell for the first time this cycle on memory cost (IDC, 2026)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6409944" y="2286000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9E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Taiwan's +45.1% recovery rests on four AI-server ODMs (56% of growth), past peak (TPCA/Custer, 2026)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6409944" y="2798064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9E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memory &amp; substrate cost threatens margins before volume broadens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457200" y="3493008"/>
            <a:ext cx="5440680" cy="2212848"/>
          </a:xfrm>
          <a:prstGeom prst="roundRect">
            <a:avLst>
              <a:gd name="adj" fmla="val 2066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3" descr="/home/claude/icons/bul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3657600"/>
            <a:ext cx="402336" cy="40233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07008" y="3657600"/>
            <a:ext cx="4389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6F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OPPORTUNITIES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694944" y="4169664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F6F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High-layer PCB, IC substrate &amp; advanced packaging capacity in SE Asia (TPCA, 2026)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694944" y="4681728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F6F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up-cycle pricing power — SK Hynix record Q2 margin (SK Hynix, 2026)</a:t>
            </a:r>
            <a:endParaRPr lang="en-US" sz="1100" dirty="0"/>
          </a:p>
        </p:txBody>
      </p:sp>
      <p:sp>
        <p:nvSpPr>
          <p:cNvPr id="21" name="Text 15"/>
          <p:cNvSpPr/>
          <p:nvPr/>
        </p:nvSpPr>
        <p:spPr>
          <a:xfrm>
            <a:off x="694944" y="5193792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F6F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Trusted-connectivity &amp; optical AI demand compounding across the chain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6172200" y="3493008"/>
            <a:ext cx="5440680" cy="2212848"/>
          </a:xfrm>
          <a:prstGeom prst="roundRect">
            <a:avLst>
              <a:gd name="adj" fmla="val 2066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3" name="Image 4" descr="/home/claude/icons/fir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3657600"/>
            <a:ext cx="402336" cy="40233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922008" y="3657600"/>
            <a:ext cx="4389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79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THREATS</a:t>
            </a:r>
            <a:endParaRPr lang="en-US" sz="1600" dirty="0"/>
          </a:p>
        </p:txBody>
      </p:sp>
      <p:sp>
        <p:nvSpPr>
          <p:cNvPr id="25" name="Text 18"/>
          <p:cNvSpPr/>
          <p:nvPr/>
        </p:nvSpPr>
        <p:spPr>
          <a:xfrm>
            <a:off x="6409944" y="4169664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C79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Energy-shock tail risk — Brent topped $100 on Jul 23, plus freight (OECD, Jun 2026)</a:t>
            </a:r>
            <a:endParaRPr lang="en-US" sz="1100" dirty="0"/>
          </a:p>
        </p:txBody>
      </p:sp>
      <p:sp>
        <p:nvSpPr>
          <p:cNvPr id="26" name="Text 19"/>
          <p:cNvSpPr/>
          <p:nvPr/>
        </p:nvSpPr>
        <p:spPr>
          <a:xfrm>
            <a:off x="6409944" y="4681728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C79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DDR5 spot up ~4× since Q4 2025 — a cost shock migrating into PCs, handsets &amp; autos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6409944" y="5193792"/>
            <a:ext cx="4983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C79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pause in AI capex would ripple straight down to boards and materials</a:t>
            </a:r>
            <a:endParaRPr lang="en-US" sz="1100" dirty="0"/>
          </a:p>
        </p:txBody>
      </p:sp>
      <p:sp>
        <p:nvSpPr>
          <p:cNvPr id="28" name="Text 21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0" name="Image 5" descr="/home/claude/cc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Forecast — Directional Outlook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1097280"/>
            <a:ext cx="11247120" cy="4572000"/>
          </a:xfrm>
          <a:prstGeom prst="roundRect">
            <a:avLst>
              <a:gd name="adj" fmla="val 100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94360" y="1152144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Whole-Market Pulse — Trend &amp; 4-Week Outlook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40080" y="5376672"/>
            <a:ext cx="10881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Custer Contexo Group. Points marked * are a directional outlook from momentum, not a guarantee.</a:t>
            </a:r>
            <a:endParaRPr lang="en-US" sz="7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731520" y="1554480"/>
          <a:ext cx="969264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Image 1" descr="/home/claude/icons/u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8480" y="2377440"/>
            <a:ext cx="822960" cy="82296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5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Momentum points modestly higher — but the slope depends on whether demand broadens beyond the data-center thread.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13" name="Image 2" descr="/home/claude/ccg_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Actionable Items by Job Function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1051560"/>
            <a:ext cx="544068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1" descr="/home/claude/icons/us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" y="1216152"/>
            <a:ext cx="457200" cy="4572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80160" y="1216152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CEOs &amp; Sr VPs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94944" y="1746504"/>
            <a:ext cx="49834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F6E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DO: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Re-aim the multi-year footprint to advanced packaging, IC substrate and SE-Asia high-layer PCB.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694944" y="2331720"/>
            <a:ext cx="49834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WHY: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infrastructure is the one broad, supply-constrained pull — and it is relocating capacity to Southeast Asia.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694944" y="2862072"/>
            <a:ext cx="498348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F6F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WATCH: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hyperscaler capex guidance and the AI-server ODM momentum gauge.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6172200" y="1051560"/>
            <a:ext cx="544068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2" descr="/home/claude/icons/handshak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1656" y="1216152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995160" y="1216152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&amp; Marketing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6409944" y="1746504"/>
            <a:ext cx="49834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F6E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DO: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Concentrate on AI-server, datacenter and high-reliability accounts that can absorb memory-cost pass-through.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6409944" y="2331720"/>
            <a:ext cx="49834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WHY: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is voracious in AI and flat in consumer, so price power lives with the datacenter buyer.</a:t>
            </a:r>
            <a:endParaRPr lang="en-US" sz="1050" dirty="0"/>
          </a:p>
        </p:txBody>
      </p:sp>
      <p:sp>
        <p:nvSpPr>
          <p:cNvPr id="15" name="Text 10"/>
          <p:cNvSpPr/>
          <p:nvPr/>
        </p:nvSpPr>
        <p:spPr>
          <a:xfrm>
            <a:off x="6409944" y="2862072"/>
            <a:ext cx="498348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F6F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WATCH: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DRAM/HBM pricing and datacenter order lead times.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457200" y="3502152"/>
            <a:ext cx="544068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3" descr="/home/claude/icons/doll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656" y="3666744"/>
            <a:ext cx="457200" cy="4572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80160" y="3666744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&amp; M&amp;A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694944" y="4197096"/>
            <a:ext cx="49834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F6E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DO: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Hedge memory and copper exposure; target EMS/PCB consolidation in SE Asia.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694944" y="4782312"/>
            <a:ext cx="49834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WHY: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pricing power has shifted to suppliers and value is migrating to substrate and packaging.</a:t>
            </a:r>
            <a:endParaRPr lang="en-US" sz="1050" dirty="0"/>
          </a:p>
        </p:txBody>
      </p:sp>
      <p:sp>
        <p:nvSpPr>
          <p:cNvPr id="21" name="Text 15"/>
          <p:cNvSpPr/>
          <p:nvPr/>
        </p:nvSpPr>
        <p:spPr>
          <a:xfrm>
            <a:off x="694944" y="5312664"/>
            <a:ext cx="498348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F6F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WATCH: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DDR5 contract prices and SE-Asia capacity M&amp;A multiples.</a:t>
            </a:r>
            <a:endParaRPr lang="en-US" sz="1050" dirty="0"/>
          </a:p>
        </p:txBody>
      </p:sp>
      <p:sp>
        <p:nvSpPr>
          <p:cNvPr id="22" name="Shape 16"/>
          <p:cNvSpPr/>
          <p:nvPr/>
        </p:nvSpPr>
        <p:spPr>
          <a:xfrm>
            <a:off x="6172200" y="3502152"/>
            <a:ext cx="544068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3" name="Image 4" descr="/home/claude/icons/gear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1656" y="3666744"/>
            <a:ext cx="457200" cy="45720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995160" y="3666744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6409944" y="4197096"/>
            <a:ext cx="49834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F6E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DO:  </a:t>
            </a:r>
            <a:r>
              <a:rPr lang="en-US" sz="11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Dual-source boards into Thailand/Vietnam ahead of tariffs; lock multi-year memory &amp; substrate.</a:t>
            </a:r>
            <a:endParaRPr lang="en-US" sz="1100" dirty="0"/>
          </a:p>
        </p:txBody>
      </p:sp>
      <p:sp>
        <p:nvSpPr>
          <p:cNvPr id="26" name="Text 19"/>
          <p:cNvSpPr/>
          <p:nvPr/>
        </p:nvSpPr>
        <p:spPr>
          <a:xfrm>
            <a:off x="6409944" y="4782312"/>
            <a:ext cx="49834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WHY: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Tariff and concentration risk is pushing the map to SE Asia while substrate mass-production is gated to 2027.</a:t>
            </a:r>
            <a:endParaRPr lang="en-US" sz="1050" dirty="0"/>
          </a:p>
        </p:txBody>
      </p:sp>
      <p:sp>
        <p:nvSpPr>
          <p:cNvPr id="27" name="Text 20"/>
          <p:cNvSpPr/>
          <p:nvPr/>
        </p:nvSpPr>
        <p:spPr>
          <a:xfrm>
            <a:off x="6409944" y="5312664"/>
            <a:ext cx="498348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F6F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WATCH: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301 tariff scope and substrate/glass lead times.</a:t>
            </a:r>
            <a:endParaRPr lang="en-US" sz="1050" dirty="0"/>
          </a:p>
        </p:txBody>
      </p:sp>
      <p:sp>
        <p:nvSpPr>
          <p:cNvPr id="28" name="Text 21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0" name="Image 5" descr="/home/claude/cc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 — Daily News &amp; Business Outlook (APA)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1097280"/>
            <a:ext cx="11247120" cy="4937760"/>
          </a:xfrm>
          <a:prstGeom prst="roundRect">
            <a:avLst>
              <a:gd name="adj" fmla="val 926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77240" y="1371600"/>
            <a:ext cx="534924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TPCA. (2026, July 20). Southeast Asia ~12.3% of global PCB output value (2025); Thailand +22.4% to US$5.06B, Vietnam +33.9% to US$4.15B. Taiwan Printed Circuit Association.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777240" y="2304288"/>
            <a:ext cx="534924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 Contexo Group. (2026, July). Taiwan Top-13 EMS composite +45.1% (3/12); AI-server ODMs = 25.3 of 45.1 pts. Business Outlook (slides 8, 11, 12).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777240" y="3236976"/>
            <a:ext cx="534924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Cicor Group. (2026, July). First-half book-to-bill of 1.2 — fifth consecutive quarter above one. Cicor.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777240" y="4169664"/>
            <a:ext cx="534924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STMicroelectronics. (2026, July 23). Q2 bookings reported at book-to-bill close to 2 overall, significantly above 2 in Communication Equipment &amp; Computer Peripherals. Q2 2026 earnings call.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777240" y="5102352"/>
            <a:ext cx="534924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SIA / WSTS. (2026). Record US$120.6B three-month average billings (May 2026, released July 6); Americas ~36% of sales — fastest-growing region, second to Asia Pacific. SIA; WSTS June 2026 forecast.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6309360" y="1371600"/>
            <a:ext cx="534924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 Hynix. (2026, July 28). DRAM/NAND up-cycle drove an all-time record quarter at a 76% operating margin; DDR5 spot roughly quadrupled from Q4 2025. SK hynix.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309360" y="2304288"/>
            <a:ext cx="534924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Gartner. (2026, July 20). AI platforms and models market forecast at US$64.25B in 2026, up 63.4% from US$39.31B. Gartner.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6309360" y="3236976"/>
            <a:ext cx="534924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IDC. (2026, July). Global Q2 PC shipments fell 4.9% to 68.2M units — the first decline this cycle as memory cost reaches buyers. IDC.</a:t>
            </a:r>
            <a:endParaRPr lang="en-US" sz="1050" dirty="0"/>
          </a:p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Electronics Association. (2026, June 30). North American PCB book-to-bill at a cycle-high 1.60 in May 2026; the May report incorporated updated survey methodology. GEA (formerly IPC).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309360" y="4169664"/>
            <a:ext cx="534924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OECD. (2026, June). Base-case global growth 2.8% (2026) and 3.1% (2027); prolonged energy-shock scenario cuts 0.7 and 1.3 pts from growth and adds 0.4 and 1.3 pts to inflation. OECD Economic Outlook Vol. 2026/1.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94360" y="5779008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Compiled from the Custer Contexo Group Daily News (July 19–25, 2026) and the CCG Business Outlook weekly chart set. In-text APA references appear in the written briefing.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17" name="Image 1" descr="/home/claude/ccg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648" y="1051560"/>
            <a:ext cx="1828800" cy="1828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06324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 Contexo Group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548640" y="384048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—  Electronics Supply Chain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48640" y="434340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of July 25, 2026  ·  Daily News July 19–25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50292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Supply-Chain Intelligence | For Those That Need To Know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48640" y="576072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 ·  YouTube @joncustercontexo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Supply-Chain Market Pulse</a:t>
            </a:r>
            <a:endParaRPr lang="en-US" sz="2000" dirty="0"/>
          </a:p>
        </p:txBody>
      </p:sp>
      <p:pic>
        <p:nvPicPr>
          <p:cNvPr id="4" name="Image 1" descr="/home/claude/art/gauge_Electronic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51560"/>
            <a:ext cx="3246120" cy="20116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60" y="3054096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58.3  </a:t>
            </a:r>
            <a:r>
              <a:rPr lang="en-US" sz="1200" b="1" dirty="0">
                <a:solidFill>
                  <a:srgbClr val="9FE0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+1.3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274320" y="33101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WHOLE-MARKET PULSE  ·  Strong Expansion  (w/w)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3977640" y="1051560"/>
            <a:ext cx="384048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2" descr="/home/claude/icons/char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1225296"/>
            <a:ext cx="457200" cy="4572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617720" y="118872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62.0  </a:t>
            </a:r>
            <a:r>
              <a:rPr lang="en-US" sz="120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+1.2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4617720" y="164592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 HEALTH AVERAGE (w/w)</a:t>
            </a:r>
            <a:endParaRPr lang="en-US" sz="950" dirty="0"/>
          </a:p>
        </p:txBody>
      </p:sp>
      <p:sp>
        <p:nvSpPr>
          <p:cNvPr id="11" name="Shape 6"/>
          <p:cNvSpPr/>
          <p:nvPr/>
        </p:nvSpPr>
        <p:spPr>
          <a:xfrm>
            <a:off x="7909560" y="1051560"/>
            <a:ext cx="384048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2" name="Image 3" descr="/home/claude/icons/glob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6720" y="1225296"/>
            <a:ext cx="457200" cy="457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549640" y="118872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53.1  </a:t>
            </a:r>
            <a:r>
              <a:rPr lang="en-US" sz="120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+0.4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8549640" y="164592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GLOBAL — Mild Expansion</a:t>
            </a:r>
            <a:endParaRPr lang="en-US" sz="950" dirty="0"/>
          </a:p>
        </p:txBody>
      </p:sp>
      <p:sp>
        <p:nvSpPr>
          <p:cNvPr id="15" name="Shape 9"/>
          <p:cNvSpPr/>
          <p:nvPr/>
        </p:nvSpPr>
        <p:spPr>
          <a:xfrm>
            <a:off x="3977640" y="2148840"/>
            <a:ext cx="777240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0"/>
          <p:cNvSpPr/>
          <p:nvPr/>
        </p:nvSpPr>
        <p:spPr>
          <a:xfrm>
            <a:off x="4114800" y="2203704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Supply-Chain Tier Health (0–100, bar = level · number = week-over-week)</a:t>
            </a:r>
            <a:endParaRPr lang="en-US" sz="1300" dirty="0"/>
          </a:p>
        </p:txBody>
      </p:sp>
      <p:graphicFrame>
        <p:nvGraphicFramePr>
          <p:cNvPr id="17" name="Chart 0"/>
          <p:cNvGraphicFramePr/>
          <p:nvPr/>
        </p:nvGraphicFramePr>
        <p:xfrm>
          <a:off x="4160520" y="2542032"/>
          <a:ext cx="6126480" cy="178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Text 11"/>
          <p:cNvSpPr/>
          <p:nvPr/>
        </p:nvSpPr>
        <p:spPr>
          <a:xfrm>
            <a:off x="10927080" y="2615184"/>
            <a:ext cx="777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▲+0.4</a:t>
            </a:r>
            <a:endParaRPr lang="en-US" sz="950" dirty="0"/>
          </a:p>
        </p:txBody>
      </p:sp>
      <p:sp>
        <p:nvSpPr>
          <p:cNvPr id="19" name="Text 12"/>
          <p:cNvSpPr/>
          <p:nvPr/>
        </p:nvSpPr>
        <p:spPr>
          <a:xfrm>
            <a:off x="10927080" y="2900477"/>
            <a:ext cx="777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▲+2.1</a:t>
            </a:r>
            <a:endParaRPr lang="en-US" sz="950" dirty="0"/>
          </a:p>
        </p:txBody>
      </p:sp>
      <p:sp>
        <p:nvSpPr>
          <p:cNvPr id="20" name="Text 13"/>
          <p:cNvSpPr/>
          <p:nvPr/>
        </p:nvSpPr>
        <p:spPr>
          <a:xfrm>
            <a:off x="10927080" y="3185770"/>
            <a:ext cx="777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▲+1.8</a:t>
            </a:r>
            <a:endParaRPr lang="en-US" sz="950" dirty="0"/>
          </a:p>
        </p:txBody>
      </p:sp>
      <p:sp>
        <p:nvSpPr>
          <p:cNvPr id="21" name="Text 14"/>
          <p:cNvSpPr/>
          <p:nvPr/>
        </p:nvSpPr>
        <p:spPr>
          <a:xfrm>
            <a:off x="10927080" y="3471062"/>
            <a:ext cx="777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▲+2.4</a:t>
            </a:r>
            <a:endParaRPr lang="en-US" sz="950" dirty="0"/>
          </a:p>
        </p:txBody>
      </p:sp>
      <p:sp>
        <p:nvSpPr>
          <p:cNvPr id="22" name="Text 15"/>
          <p:cNvSpPr/>
          <p:nvPr/>
        </p:nvSpPr>
        <p:spPr>
          <a:xfrm>
            <a:off x="10927080" y="3756355"/>
            <a:ext cx="777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9E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▼0.6</a:t>
            </a:r>
            <a:endParaRPr lang="en-US" sz="950" dirty="0"/>
          </a:p>
        </p:txBody>
      </p:sp>
      <p:sp>
        <p:nvSpPr>
          <p:cNvPr id="23" name="Text 16"/>
          <p:cNvSpPr/>
          <p:nvPr/>
        </p:nvSpPr>
        <p:spPr>
          <a:xfrm>
            <a:off x="10927080" y="4041648"/>
            <a:ext cx="777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▲+1.2</a:t>
            </a:r>
            <a:endParaRPr lang="en-US" sz="950" dirty="0"/>
          </a:p>
        </p:txBody>
      </p:sp>
      <p:sp>
        <p:nvSpPr>
          <p:cNvPr id="24" name="Shape 17"/>
          <p:cNvSpPr/>
          <p:nvPr/>
        </p:nvSpPr>
        <p:spPr>
          <a:xfrm>
            <a:off x="457200" y="4553712"/>
            <a:ext cx="5532120" cy="1170432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18"/>
          <p:cNvSpPr/>
          <p:nvPr/>
        </p:nvSpPr>
        <p:spPr>
          <a:xfrm>
            <a:off x="640080" y="4626864"/>
            <a:ext cx="5212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 LINE</a:t>
            </a:r>
            <a:endParaRPr lang="en-US" sz="1100" dirty="0"/>
          </a:p>
        </p:txBody>
      </p:sp>
      <p:sp>
        <p:nvSpPr>
          <p:cNvPr id="26" name="Text 19"/>
          <p:cNvSpPr/>
          <p:nvPr/>
        </p:nvSpPr>
        <p:spPr>
          <a:xfrm>
            <a:off x="640080" y="4882896"/>
            <a:ext cx="52120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AI-infrastructure capex redrew the hardware map at the board level this week — a real, broad expansion up the chain that stays narrow in end demand.</a:t>
            </a:r>
            <a:endParaRPr lang="en-US" sz="1050" dirty="0"/>
          </a:p>
        </p:txBody>
      </p:sp>
      <p:sp>
        <p:nvSpPr>
          <p:cNvPr id="27" name="Shape 20"/>
          <p:cNvSpPr/>
          <p:nvPr/>
        </p:nvSpPr>
        <p:spPr>
          <a:xfrm>
            <a:off x="6172200" y="4553712"/>
            <a:ext cx="5577840" cy="1170432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6355080" y="4626864"/>
            <a:ext cx="5212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TENSION</a:t>
            </a:r>
            <a:endParaRPr lang="en-US" sz="1100" dirty="0"/>
          </a:p>
        </p:txBody>
      </p:sp>
      <p:sp>
        <p:nvSpPr>
          <p:cNvPr id="29" name="Text 22"/>
          <p:cNvSpPr/>
          <p:nvPr/>
        </p:nvSpPr>
        <p:spPr>
          <a:xfrm>
            <a:off x="6355080" y="4882896"/>
            <a:ext cx="52578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whole chain is pulled by one vertical (AI). Bottom is in; slope is uneven; the risk is memory and substrate cost compressing margins before demand broadens.</a:t>
            </a:r>
            <a:endParaRPr lang="en-US" sz="1050" dirty="0"/>
          </a:p>
        </p:txBody>
      </p:sp>
      <p:sp>
        <p:nvSpPr>
          <p:cNvPr id="30" name="Text 23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2" name="Image 4" descr="/home/claude/cc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Week in One Picture — Macro Thread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1051560"/>
            <a:ext cx="3566160" cy="1920240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1" descr="/home/claude/icons/fi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197864"/>
            <a:ext cx="475488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15568" y="1143000"/>
            <a:ext cx="272491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$100+</a:t>
            </a:r>
            <a:endParaRPr lang="en-US" sz="2600" dirty="0"/>
          </a:p>
        </p:txBody>
      </p:sp>
      <p:sp>
        <p:nvSpPr>
          <p:cNvPr id="7" name="Text 3"/>
          <p:cNvSpPr/>
          <p:nvPr/>
        </p:nvSpPr>
        <p:spPr>
          <a:xfrm>
            <a:off x="640080" y="1783080"/>
            <a:ext cx="3200400" cy="11155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Brent crude, peak Jul 23 (week of Jul 25)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4251960" y="1051560"/>
            <a:ext cx="3566160" cy="1920240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2" descr="/home/claude/icons/tru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1197864"/>
            <a:ext cx="475488" cy="4754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10328" y="1143000"/>
            <a:ext cx="272491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+2.0%</a:t>
            </a:r>
            <a:endParaRPr lang="en-US" sz="2600" dirty="0"/>
          </a:p>
        </p:txBody>
      </p:sp>
      <p:sp>
        <p:nvSpPr>
          <p:cNvPr id="11" name="Text 6"/>
          <p:cNvSpPr/>
          <p:nvPr/>
        </p:nvSpPr>
        <p:spPr>
          <a:xfrm>
            <a:off x="4434840" y="1783080"/>
            <a:ext cx="3200400" cy="11155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transport &amp; warehouse PPI y/y (Jun, BLS)</a:t>
            </a:r>
            <a:endParaRPr lang="en-US" sz="1200" dirty="0"/>
          </a:p>
        </p:txBody>
      </p:sp>
      <p:sp>
        <p:nvSpPr>
          <p:cNvPr id="12" name="Shape 7"/>
          <p:cNvSpPr/>
          <p:nvPr/>
        </p:nvSpPr>
        <p:spPr>
          <a:xfrm>
            <a:off x="8046720" y="1051560"/>
            <a:ext cx="3566160" cy="1920240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3" descr="/home/claude/icons/glob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1197864"/>
            <a:ext cx="475488" cy="47548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705088" y="1143000"/>
            <a:ext cx="272491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~3%</a:t>
            </a:r>
            <a:endParaRPr lang="en-US" sz="2600" dirty="0"/>
          </a:p>
        </p:txBody>
      </p:sp>
      <p:sp>
        <p:nvSpPr>
          <p:cNvPr id="15" name="Text 9"/>
          <p:cNvSpPr/>
          <p:nvPr/>
        </p:nvSpPr>
        <p:spPr>
          <a:xfrm>
            <a:off x="8229600" y="1783080"/>
            <a:ext cx="3200400" cy="11155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OECD base-case global growth (Jun 2026)</a:t>
            </a:r>
            <a:endParaRPr lang="en-US" sz="1200" dirty="0"/>
          </a:p>
        </p:txBody>
      </p:sp>
      <p:sp>
        <p:nvSpPr>
          <p:cNvPr id="16" name="Shape 10"/>
          <p:cNvSpPr/>
          <p:nvPr/>
        </p:nvSpPr>
        <p:spPr>
          <a:xfrm>
            <a:off x="457200" y="3200400"/>
            <a:ext cx="3566160" cy="1920240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4" descr="/home/claude/icons/char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3346704"/>
            <a:ext cx="475488" cy="47548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115568" y="3291840"/>
            <a:ext cx="272491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+63.4%</a:t>
            </a:r>
            <a:endParaRPr lang="en-US" sz="2600" dirty="0"/>
          </a:p>
        </p:txBody>
      </p:sp>
      <p:sp>
        <p:nvSpPr>
          <p:cNvPr id="19" name="Text 12"/>
          <p:cNvSpPr/>
          <p:nvPr/>
        </p:nvSpPr>
        <p:spPr>
          <a:xfrm>
            <a:off x="640080" y="3931920"/>
            <a:ext cx="3200400" cy="11155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Gartner AI platforms/models, 2026F ($64.3B)</a:t>
            </a:r>
            <a:endParaRPr lang="en-US" sz="1200" dirty="0"/>
          </a:p>
        </p:txBody>
      </p:sp>
      <p:sp>
        <p:nvSpPr>
          <p:cNvPr id="20" name="Shape 13"/>
          <p:cNvSpPr/>
          <p:nvPr/>
        </p:nvSpPr>
        <p:spPr>
          <a:xfrm>
            <a:off x="4251960" y="3200400"/>
            <a:ext cx="3566160" cy="1920240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5" descr="/home/claude/icons/factor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4840" y="3346704"/>
            <a:ext cx="475488" cy="475488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4910328" y="3291840"/>
            <a:ext cx="272491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Split</a:t>
            </a:r>
            <a:endParaRPr lang="en-US" sz="2600" dirty="0"/>
          </a:p>
        </p:txBody>
      </p:sp>
      <p:sp>
        <p:nvSpPr>
          <p:cNvPr id="23" name="Text 15"/>
          <p:cNvSpPr/>
          <p:nvPr/>
        </p:nvSpPr>
        <p:spPr>
          <a:xfrm>
            <a:off x="4434840" y="3931920"/>
            <a:ext cx="3200400" cy="11155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Europe IP, May (Eurostat): FR firm, DE weak</a:t>
            </a:r>
            <a:endParaRPr lang="en-US" sz="1200" dirty="0"/>
          </a:p>
        </p:txBody>
      </p:sp>
      <p:sp>
        <p:nvSpPr>
          <p:cNvPr id="24" name="Shape 16"/>
          <p:cNvSpPr/>
          <p:nvPr/>
        </p:nvSpPr>
        <p:spPr>
          <a:xfrm>
            <a:off x="8046720" y="3200400"/>
            <a:ext cx="3566160" cy="1920240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5" name="Image 6" descr="/home/claude/icons/up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9600" y="3346704"/>
            <a:ext cx="475488" cy="475488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8705088" y="3291840"/>
            <a:ext cx="272491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&gt;2</a:t>
            </a:r>
            <a:endParaRPr lang="en-US" sz="2600" dirty="0"/>
          </a:p>
        </p:txBody>
      </p:sp>
      <p:sp>
        <p:nvSpPr>
          <p:cNvPr id="27" name="Text 18"/>
          <p:cNvSpPr/>
          <p:nvPr/>
        </p:nvSpPr>
        <p:spPr>
          <a:xfrm>
            <a:off x="8229600" y="3931920"/>
            <a:ext cx="3200400" cy="11155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STMicro book-to-bill, Q2 2026 reported</a:t>
            </a:r>
            <a:endParaRPr lang="en-US" sz="1200" dirty="0"/>
          </a:p>
        </p:txBody>
      </p:sp>
      <p:sp>
        <p:nvSpPr>
          <p:cNvPr id="28" name="Shape 19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0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thread ties the week: AI is the demand engine, Chinese overcapacity the competitive force, and cost has rotated from materials into energy, geopolitics and freight.</a:t>
            </a:r>
            <a:endParaRPr lang="en-US" sz="1300" dirty="0"/>
          </a:p>
        </p:txBody>
      </p:sp>
      <p:sp>
        <p:nvSpPr>
          <p:cNvPr id="30" name="Text 21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31" name="Text 22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2" name="Image 7" descr="/home/claude/ccg_log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Supply-Chain Cogs Connect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457200" y="1143000"/>
            <a:ext cx="11247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Upstream capex decisions this week become downstream board and material commitments two quarters out — the whole chain is one connected system.</a:t>
            </a:r>
            <a:endParaRPr lang="en-US" sz="1350" dirty="0"/>
          </a:p>
        </p:txBody>
      </p:sp>
      <p:sp>
        <p:nvSpPr>
          <p:cNvPr id="5" name="Shape 2"/>
          <p:cNvSpPr/>
          <p:nvPr/>
        </p:nvSpPr>
        <p:spPr>
          <a:xfrm>
            <a:off x="457200" y="2286000"/>
            <a:ext cx="1810512" cy="2103120"/>
          </a:xfrm>
          <a:prstGeom prst="roundRect">
            <a:avLst>
              <a:gd name="adj" fmla="val 2525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6" name="Image 1" descr="/home/claude/icons/gea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856" y="2505456"/>
            <a:ext cx="457200" cy="4572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2064" y="3063240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Equipment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548640" y="3584448"/>
            <a:ext cx="162763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Hyperscaler capex sets the pace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2194560" y="31546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2414016" y="2286000"/>
            <a:ext cx="1810512" cy="2103120"/>
          </a:xfrm>
          <a:prstGeom prst="roundRect">
            <a:avLst>
              <a:gd name="adj" fmla="val 2525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2" descr="/home/claude/icons/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0672" y="2505456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468880" y="3063240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Electronic Materials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2505456" y="3584448"/>
            <a:ext cx="162763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Memory, substrate, copper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4151376" y="31546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4370832" y="2286000"/>
            <a:ext cx="1810512" cy="2103120"/>
          </a:xfrm>
          <a:prstGeom prst="roundRect">
            <a:avLst>
              <a:gd name="adj" fmla="val 2525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6" name="Image 3" descr="/home/claude/icons/chi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7488" y="2505456"/>
            <a:ext cx="457200" cy="4572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425696" y="3063240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Semiconductors</a:t>
            </a:r>
            <a:endParaRPr lang="en-US" sz="1100" dirty="0"/>
          </a:p>
        </p:txBody>
      </p:sp>
      <p:sp>
        <p:nvSpPr>
          <p:cNvPr id="18" name="Text 12"/>
          <p:cNvSpPr/>
          <p:nvPr/>
        </p:nvSpPr>
        <p:spPr>
          <a:xfrm>
            <a:off x="4462272" y="3584448"/>
            <a:ext cx="162763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 billings; AI logic + HBM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6108192" y="31546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600" dirty="0"/>
          </a:p>
        </p:txBody>
      </p:sp>
      <p:sp>
        <p:nvSpPr>
          <p:cNvPr id="20" name="Shape 14"/>
          <p:cNvSpPr/>
          <p:nvPr/>
        </p:nvSpPr>
        <p:spPr>
          <a:xfrm>
            <a:off x="6327648" y="2286000"/>
            <a:ext cx="1810512" cy="2103120"/>
          </a:xfrm>
          <a:prstGeom prst="roundRect">
            <a:avLst>
              <a:gd name="adj" fmla="val 2525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4" descr="/home/claude/icons/networ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4304" y="2505456"/>
            <a:ext cx="457200" cy="4572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382512" y="3063240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PCB &amp; Substrate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6419088" y="3584448"/>
            <a:ext cx="162763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b/b 1.60 (May); SE-Asia build</a:t>
            </a:r>
            <a:endParaRPr lang="en-US" sz="900" dirty="0"/>
          </a:p>
        </p:txBody>
      </p:sp>
      <p:sp>
        <p:nvSpPr>
          <p:cNvPr id="24" name="Text 17"/>
          <p:cNvSpPr/>
          <p:nvPr/>
        </p:nvSpPr>
        <p:spPr>
          <a:xfrm>
            <a:off x="8065008" y="31546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600" dirty="0"/>
          </a:p>
        </p:txBody>
      </p:sp>
      <p:sp>
        <p:nvSpPr>
          <p:cNvPr id="25" name="Shape 18"/>
          <p:cNvSpPr/>
          <p:nvPr/>
        </p:nvSpPr>
        <p:spPr>
          <a:xfrm>
            <a:off x="8284464" y="2286000"/>
            <a:ext cx="1810512" cy="2103120"/>
          </a:xfrm>
          <a:prstGeom prst="roundRect">
            <a:avLst>
              <a:gd name="adj" fmla="val 2525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6" name="Image 5" descr="/home/claude/icons/factor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1120" y="2505456"/>
            <a:ext cx="457200" cy="45720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8339328" y="3063240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EMS / ODM</a:t>
            </a:r>
            <a:endParaRPr lang="en-US" sz="1100" dirty="0"/>
          </a:p>
        </p:txBody>
      </p:sp>
      <p:sp>
        <p:nvSpPr>
          <p:cNvPr id="28" name="Text 20"/>
          <p:cNvSpPr/>
          <p:nvPr/>
        </p:nvSpPr>
        <p:spPr>
          <a:xfrm>
            <a:off x="8375904" y="3584448"/>
            <a:ext cx="162763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AI-server ODMs carry growth</a:t>
            </a:r>
            <a:endParaRPr lang="en-US" sz="900" dirty="0"/>
          </a:p>
        </p:txBody>
      </p:sp>
      <p:sp>
        <p:nvSpPr>
          <p:cNvPr id="29" name="Text 21"/>
          <p:cNvSpPr/>
          <p:nvPr/>
        </p:nvSpPr>
        <p:spPr>
          <a:xfrm>
            <a:off x="10021824" y="31546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600" dirty="0"/>
          </a:p>
        </p:txBody>
      </p:sp>
      <p:sp>
        <p:nvSpPr>
          <p:cNvPr id="30" name="Shape 22"/>
          <p:cNvSpPr/>
          <p:nvPr/>
        </p:nvSpPr>
        <p:spPr>
          <a:xfrm>
            <a:off x="10241280" y="2286000"/>
            <a:ext cx="1810512" cy="2103120"/>
          </a:xfrm>
          <a:prstGeom prst="roundRect">
            <a:avLst>
              <a:gd name="adj" fmla="val 2525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1" name="Image 6" descr="/home/claude/icons/char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7936" y="2505456"/>
            <a:ext cx="457200" cy="457200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10296144" y="3063240"/>
            <a:ext cx="17007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Markets</a:t>
            </a:r>
            <a:endParaRPr lang="en-US" sz="1100" dirty="0"/>
          </a:p>
        </p:txBody>
      </p:sp>
      <p:sp>
        <p:nvSpPr>
          <p:cNvPr id="33" name="Text 24"/>
          <p:cNvSpPr/>
          <p:nvPr/>
        </p:nvSpPr>
        <p:spPr>
          <a:xfrm>
            <a:off x="10332720" y="3584448"/>
            <a:ext cx="162763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datacenters pull demand</a:t>
            </a:r>
            <a:endParaRPr lang="en-US" sz="900" dirty="0"/>
          </a:p>
        </p:txBody>
      </p:sp>
      <p:sp>
        <p:nvSpPr>
          <p:cNvPr id="34" name="Shape 25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26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the chain end-to-end: hyperscaler capex today is the PCB and materials order book of 2027.</a:t>
            </a:r>
            <a:endParaRPr lang="en-US" sz="1300" dirty="0"/>
          </a:p>
        </p:txBody>
      </p:sp>
      <p:sp>
        <p:nvSpPr>
          <p:cNvPr id="36" name="Text 27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8" name="Image 7" descr="/home/claude/ccg_log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Markets — Where the Demand Really Is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1" descr="/home/claude/icons/ch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106424"/>
            <a:ext cx="360639" cy="36063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0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−4.9%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4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PC units, Q2 2026 (IDC)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426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2" descr="/home/claude/icons/u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080" y="1106424"/>
            <a:ext cx="360639" cy="36063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81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+24.1%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445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India passenger vehicles, Jun (SIAM, 388K)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807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3" descr="/home/claude/icons/memor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0080" y="1106424"/>
            <a:ext cx="360639" cy="36063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62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+63.4%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826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platforms &amp; models, 2026F (Gartner)</a:t>
            </a:r>
            <a:endParaRPr lang="en-US" sz="950" dirty="0"/>
          </a:p>
        </p:txBody>
      </p:sp>
      <p:sp>
        <p:nvSpPr>
          <p:cNvPr id="16" name="Text 10"/>
          <p:cNvSpPr/>
          <p:nvPr/>
        </p:nvSpPr>
        <p:spPr>
          <a:xfrm>
            <a:off x="0" y="0"/>
            <a:ext cx="9143771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4" descr="/home/claude/rc/c3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60" y="2194560"/>
            <a:ext cx="6355080" cy="3429000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365760" y="5669280"/>
            <a:ext cx="6446520" cy="365760"/>
          </a:xfrm>
          <a:prstGeom prst="roundRect">
            <a:avLst>
              <a:gd name="adj" fmla="val 7500"/>
            </a:avLst>
          </a:prstGeom>
          <a:solidFill>
            <a:srgbClr val="FFF6D9"/>
          </a:solidFill>
          <a:ln w="15875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2"/>
          <p:cNvSpPr/>
          <p:nvPr/>
        </p:nvSpPr>
        <p:spPr>
          <a:xfrm>
            <a:off x="475488" y="5687568"/>
            <a:ext cx="62270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7B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◆ CHART NOTE  </a:t>
            </a:r>
            <a:r>
              <a:rPr lang="en-US" sz="900" dirty="0">
                <a:solidFill>
                  <a:srgbClr val="5A4A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PCs fell for the first time this cycle as memory cost lands on the buyer — the AI pull has not yet broadened to consumer.</a:t>
            </a:r>
            <a:endParaRPr lang="en-US" sz="900" dirty="0"/>
          </a:p>
        </p:txBody>
      </p:sp>
      <p:sp>
        <p:nvSpPr>
          <p:cNvPr id="20" name="Shape 13"/>
          <p:cNvSpPr/>
          <p:nvPr/>
        </p:nvSpPr>
        <p:spPr>
          <a:xfrm>
            <a:off x="6949440" y="2194560"/>
            <a:ext cx="4800600" cy="34290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4"/>
          <p:cNvSpPr/>
          <p:nvPr/>
        </p:nvSpPr>
        <p:spPr>
          <a:xfrm>
            <a:off x="7132320" y="226771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ANALYST READ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7132320" y="2578608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▲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7132320" y="2807208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software and infrastructure demand is voracious (Gartner sees AI platforms up 63% to $64B) and defense electronics keep rising against a flat industrial backdrop.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7132320" y="3602736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46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▼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7132320" y="3831336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demand is narrow: Q2 PC shipments turned down as memory inflation reaches buyers, and mass-market handsets stay soft.</a:t>
            </a:r>
            <a:endParaRPr lang="en-US" sz="1000" dirty="0"/>
          </a:p>
        </p:txBody>
      </p:sp>
      <p:sp>
        <p:nvSpPr>
          <p:cNvPr id="26" name="Text 19"/>
          <p:cNvSpPr/>
          <p:nvPr/>
        </p:nvSpPr>
        <p:spPr>
          <a:xfrm>
            <a:off x="7132320" y="4626864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NAVIGATE →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7132320" y="4855464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Index capacity to the AI and high-reliability verticals that can absorb price; do not build for a consumer rebound the data does not yet show.</a:t>
            </a:r>
            <a:endParaRPr lang="en-US" sz="1000" dirty="0"/>
          </a:p>
        </p:txBody>
      </p:sp>
      <p:sp>
        <p:nvSpPr>
          <p:cNvPr id="28" name="Shape 21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2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is real but narrow — AI and defense pull while the consumer chain still lags.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2" name="Image 5" descr="/home/claude/cc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EMS, ODM &amp; Assembly — A Recovery Led by Four Names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1" descr="/home/claude/icons/facto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106424"/>
            <a:ext cx="360639" cy="36063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0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+45.1%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4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Taiwan EMS composite (3/12)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426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2" descr="/home/claude/icons/chi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080" y="1106424"/>
            <a:ext cx="360639" cy="36063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81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56%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445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growth from 4 AI-server ODMs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807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3" descr="/home/claude/icons/u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0080" y="1106424"/>
            <a:ext cx="360639" cy="36063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62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1.2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826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Cicor H1 2026 book-to-bill (5th qtr &gt;1)</a:t>
            </a:r>
            <a:endParaRPr lang="en-US" sz="950" dirty="0"/>
          </a:p>
        </p:txBody>
      </p:sp>
      <p:sp>
        <p:nvSpPr>
          <p:cNvPr id="16" name="Text 10"/>
          <p:cNvSpPr/>
          <p:nvPr/>
        </p:nvSpPr>
        <p:spPr>
          <a:xfrm>
            <a:off x="0" y="0"/>
            <a:ext cx="9143771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4" descr="/home/claude/rc/c1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60" y="2194560"/>
            <a:ext cx="6355080" cy="3429000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365760" y="5669280"/>
            <a:ext cx="6446520" cy="365760"/>
          </a:xfrm>
          <a:prstGeom prst="roundRect">
            <a:avLst>
              <a:gd name="adj" fmla="val 7500"/>
            </a:avLst>
          </a:prstGeom>
          <a:solidFill>
            <a:srgbClr val="FFF6D9"/>
          </a:solidFill>
          <a:ln w="15875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2"/>
          <p:cNvSpPr/>
          <p:nvPr/>
        </p:nvSpPr>
        <p:spPr>
          <a:xfrm>
            <a:off x="475488" y="5687568"/>
            <a:ext cx="62270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7B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◆ CHART NOTE  </a:t>
            </a:r>
            <a:r>
              <a:rPr lang="en-US" sz="900" dirty="0">
                <a:solidFill>
                  <a:srgbClr val="5A4A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AI-server ODMs = 25.3 of the 45.1 pts (56%) — and their momentum already peaked in January (+90.3% → +73.6%).</a:t>
            </a:r>
            <a:endParaRPr lang="en-US" sz="900" dirty="0"/>
          </a:p>
        </p:txBody>
      </p:sp>
      <p:sp>
        <p:nvSpPr>
          <p:cNvPr id="20" name="Shape 13"/>
          <p:cNvSpPr/>
          <p:nvPr/>
        </p:nvSpPr>
        <p:spPr>
          <a:xfrm>
            <a:off x="6949440" y="2194560"/>
            <a:ext cx="4800600" cy="34290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4"/>
          <p:cNvSpPr/>
          <p:nvPr/>
        </p:nvSpPr>
        <p:spPr>
          <a:xfrm>
            <a:off x="7132320" y="226771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ANALYST READ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7132320" y="2578608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▲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7132320" y="2807208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Taiwan assembly composite reads like a broad recovery at +45.1% — its fastest in the cycle — and Europe corroborates with Cicor's fifth straight quarter of book-to-bill above one.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7132320" y="3602736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46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▼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7132320" y="3831336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breadth is an illusion: four AI-server ODMs supply 56% of the growth and their momentum peaked in January, so the pull is concentrated and decelerating at the margin.</a:t>
            </a:r>
            <a:endParaRPr lang="en-US" sz="1000" dirty="0"/>
          </a:p>
        </p:txBody>
      </p:sp>
      <p:sp>
        <p:nvSpPr>
          <p:cNvPr id="26" name="Text 19"/>
          <p:cNvSpPr/>
          <p:nvPr/>
        </p:nvSpPr>
        <p:spPr>
          <a:xfrm>
            <a:off x="7132320" y="4626864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NAVIGATE →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7132320" y="4855464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Anchor assembly commitments to the AI-mix winners, but stress-test volumes for the ODM deceleration; qualify India/ASEAN lines ahead of tariffs.</a:t>
            </a:r>
            <a:endParaRPr lang="en-US" sz="1000" dirty="0"/>
          </a:p>
        </p:txBody>
      </p:sp>
      <p:sp>
        <p:nvSpPr>
          <p:cNvPr id="28" name="Shape 21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2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bottom is in for assembly — but four names carry it, and they are already past their fastest point.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2" name="Image 5" descr="/home/claude/cc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Semiconductors &amp; Components — Record Billings, Narrow Base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1" descr="/home/claude/icons/ch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106424"/>
            <a:ext cx="360639" cy="36063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0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$120.6B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4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SIA billings, record 3-mo avg (May 2026)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426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2" descr="/home/claude/icons/glob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080" y="1106424"/>
            <a:ext cx="360639" cy="36063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81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~36%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445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Americas share, 2026F (WSTS) — 2nd, fastest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807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3" descr="/home/claude/icons/u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0080" y="1106424"/>
            <a:ext cx="360639" cy="36063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62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&gt;2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826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STMicro book-to-bill, comms (Q2 2026)</a:t>
            </a:r>
            <a:endParaRPr lang="en-US" sz="950" dirty="0"/>
          </a:p>
        </p:txBody>
      </p:sp>
      <p:sp>
        <p:nvSpPr>
          <p:cNvPr id="16" name="Text 10"/>
          <p:cNvSpPr/>
          <p:nvPr/>
        </p:nvSpPr>
        <p:spPr>
          <a:xfrm>
            <a:off x="0" y="0"/>
            <a:ext cx="9143771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4" descr="/home/claude/rc/c4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60" y="2194560"/>
            <a:ext cx="6355080" cy="3429000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365760" y="5669280"/>
            <a:ext cx="6446520" cy="365760"/>
          </a:xfrm>
          <a:prstGeom prst="roundRect">
            <a:avLst>
              <a:gd name="adj" fmla="val 7500"/>
            </a:avLst>
          </a:prstGeom>
          <a:solidFill>
            <a:srgbClr val="FFF6D9"/>
          </a:solidFill>
          <a:ln w="15875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2"/>
          <p:cNvSpPr/>
          <p:nvPr/>
        </p:nvSpPr>
        <p:spPr>
          <a:xfrm>
            <a:off x="475488" y="5687568"/>
            <a:ext cx="62270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7B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◆ CHART NOTE  </a:t>
            </a:r>
            <a:r>
              <a:rPr lang="en-US" sz="900" dirty="0">
                <a:solidFill>
                  <a:srgbClr val="5A4A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Americas is the fastest-growing billing region at ~36% of sales, second to Asia Pacific — SIA billings hit a record $120.6B (3-mo avg, May).</a:t>
            </a:r>
            <a:endParaRPr lang="en-US" sz="900" dirty="0"/>
          </a:p>
        </p:txBody>
      </p:sp>
      <p:sp>
        <p:nvSpPr>
          <p:cNvPr id="20" name="Shape 13"/>
          <p:cNvSpPr/>
          <p:nvPr/>
        </p:nvSpPr>
        <p:spPr>
          <a:xfrm>
            <a:off x="6949440" y="2194560"/>
            <a:ext cx="4800600" cy="34290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4"/>
          <p:cNvSpPr/>
          <p:nvPr/>
        </p:nvSpPr>
        <p:spPr>
          <a:xfrm>
            <a:off x="7132320" y="226771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ANALYST READ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7132320" y="2578608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▲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7132320" y="2807208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cycle is steepening: record billings, the Americas growing fastest on the AI build, and STMicro reporting book-to-bill near 2 (well above 2 in communications) — strong forward visibility.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7132320" y="3602736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46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▼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7132320" y="3831336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memory complex is the other face — SK Hynix posted an all-time record quarter at a 76% operating margin and DDR5 spot set new highs, so the constraint is allocation and cost, not demand.</a:t>
            </a:r>
            <a:endParaRPr lang="en-US" sz="1000" dirty="0"/>
          </a:p>
        </p:txBody>
      </p:sp>
      <p:sp>
        <p:nvSpPr>
          <p:cNvPr id="26" name="Text 19"/>
          <p:cNvSpPr/>
          <p:nvPr/>
        </p:nvSpPr>
        <p:spPr>
          <a:xfrm>
            <a:off x="7132320" y="4626864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NAVIGATE →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7132320" y="4855464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 multi-year logic, HBM and leading-edge allocation now; price memory-cost inflation into contracts before it migrates into your bill of materials.</a:t>
            </a:r>
            <a:endParaRPr lang="en-US" sz="1000" dirty="0"/>
          </a:p>
        </p:txBody>
      </p:sp>
      <p:sp>
        <p:nvSpPr>
          <p:cNvPr id="28" name="Shape 21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2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Semiconductors are the steepening core — record billings, but concentrated in AI and memory.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2" name="Image 5" descr="/home/claude/cc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Printed Circuit Boards — The Map Moves to Southeast Asia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1" descr="/home/claude/icons/netwo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106424"/>
            <a:ext cx="360639" cy="36063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0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1.60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4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PCB book-to-bill, May 2026 (GEA)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426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2" descr="/home/claude/icons/glob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080" y="1106424"/>
            <a:ext cx="360639" cy="36063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81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12.3%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445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Asia share of global PCB, 2025 (TPCA)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807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3" descr="/home/claude/icons/u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0080" y="1106424"/>
            <a:ext cx="360639" cy="36063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62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+22.4%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826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Thailand 2025 output, $5.06B (TPCA)</a:t>
            </a:r>
            <a:endParaRPr lang="en-US" sz="950" dirty="0"/>
          </a:p>
        </p:txBody>
      </p:sp>
      <p:sp>
        <p:nvSpPr>
          <p:cNvPr id="16" name="Text 10"/>
          <p:cNvSpPr/>
          <p:nvPr/>
        </p:nvSpPr>
        <p:spPr>
          <a:xfrm>
            <a:off x="0" y="0"/>
            <a:ext cx="9143771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4" descr="/home/claude/rc/c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60" y="2194560"/>
            <a:ext cx="6355080" cy="3429000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365760" y="5669280"/>
            <a:ext cx="6446520" cy="365760"/>
          </a:xfrm>
          <a:prstGeom prst="roundRect">
            <a:avLst>
              <a:gd name="adj" fmla="val 7500"/>
            </a:avLst>
          </a:prstGeom>
          <a:solidFill>
            <a:srgbClr val="FFF6D9"/>
          </a:solidFill>
          <a:ln w="15875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2"/>
          <p:cNvSpPr/>
          <p:nvPr/>
        </p:nvSpPr>
        <p:spPr>
          <a:xfrm>
            <a:off x="475488" y="5687568"/>
            <a:ext cx="62270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7B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◆ CHART NOTE  </a:t>
            </a:r>
            <a:r>
              <a:rPr lang="en-US" sz="900" dirty="0">
                <a:solidFill>
                  <a:srgbClr val="5A4A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book-to-bill hit a cycle-high 1.60 in May 2026; SE Asia is ~12.3% of global PCB value (2025) and rising fast.</a:t>
            </a:r>
            <a:endParaRPr lang="en-US" sz="900" dirty="0"/>
          </a:p>
        </p:txBody>
      </p:sp>
      <p:sp>
        <p:nvSpPr>
          <p:cNvPr id="20" name="Shape 13"/>
          <p:cNvSpPr/>
          <p:nvPr/>
        </p:nvSpPr>
        <p:spPr>
          <a:xfrm>
            <a:off x="6949440" y="2194560"/>
            <a:ext cx="4800600" cy="34290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4"/>
          <p:cNvSpPr/>
          <p:nvPr/>
        </p:nvSpPr>
        <p:spPr>
          <a:xfrm>
            <a:off x="7132320" y="226771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ANALYST READ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7132320" y="2578608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▲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7132320" y="2807208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and advanced packaging drive high-layer, HDI and substrate demand; the NA book-to-bill at a cycle-high 1.60 in May 2026 confirms boards are pulled ahead of the components that populate them.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7132320" y="3602736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46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▼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7132320" y="3831336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is relocating — Thailand +22.4% to $5.06B, Vietnam +33.9% to $4.15B — as fabricators run 'R&amp;D at home, manufacturing overseas' to dodge tariff and concentration risk.</a:t>
            </a:r>
            <a:endParaRPr lang="en-US" sz="1000" dirty="0"/>
          </a:p>
        </p:txBody>
      </p:sp>
      <p:sp>
        <p:nvSpPr>
          <p:cNvPr id="26" name="Text 19"/>
          <p:cNvSpPr/>
          <p:nvPr/>
        </p:nvSpPr>
        <p:spPr>
          <a:xfrm>
            <a:off x="7132320" y="4626864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NAVIGATE →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7132320" y="4855464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Diversify high-layer capacity into SE Asia ahead of the tariff wave, pre-buy laminate and copper foil, and exit commodity-board exposure where oversupply sits.</a:t>
            </a:r>
            <a:endParaRPr lang="en-US" sz="1000" dirty="0"/>
          </a:p>
        </p:txBody>
      </p:sp>
      <p:sp>
        <p:nvSpPr>
          <p:cNvPr id="28" name="Shape 21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2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board recovery is real and relocating — SE Asia is where the new high-value capacity is going.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2" name="Image 5" descr="/home/claude/cc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cg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77640" cy="841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97680" y="128016"/>
            <a:ext cx="7726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Electronic Materials — The Quiet Cost Squeeze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45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1" descr="/home/claude/icons/memo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106424"/>
            <a:ext cx="360639" cy="36063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0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×4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4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DDR5 spot, Q4 2025 surge (TrendForce)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426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2" descr="/home/claude/icons/tru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080" y="1106424"/>
            <a:ext cx="360639" cy="36063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81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Downstream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445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cost migration (2 qtrs)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8077200" y="960120"/>
            <a:ext cx="3627120" cy="1060704"/>
          </a:xfrm>
          <a:prstGeom prst="roundRect">
            <a:avLst>
              <a:gd name="adj" fmla="val 4310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3" descr="/home/claude/icons/war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0080" y="1106424"/>
            <a:ext cx="360639" cy="36063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620719" y="1051560"/>
            <a:ext cx="2900721" cy="506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8260080" y="1576791"/>
            <a:ext cx="3261360" cy="3708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glass-substrate volume ramp</a:t>
            </a:r>
            <a:endParaRPr lang="en-US" sz="950" dirty="0"/>
          </a:p>
        </p:txBody>
      </p:sp>
      <p:sp>
        <p:nvSpPr>
          <p:cNvPr id="16" name="Shape 10"/>
          <p:cNvSpPr/>
          <p:nvPr/>
        </p:nvSpPr>
        <p:spPr>
          <a:xfrm>
            <a:off x="365760" y="2148840"/>
            <a:ext cx="6446520" cy="3474720"/>
          </a:xfrm>
          <a:prstGeom prst="roundRect">
            <a:avLst>
              <a:gd name="adj" fmla="val 1316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1"/>
          <p:cNvSpPr/>
          <p:nvPr/>
        </p:nvSpPr>
        <p:spPr>
          <a:xfrm>
            <a:off x="502920" y="2203704"/>
            <a:ext cx="6172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Input-Cost Pressure Building Through the Chain (index, higher = tighter)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548640" y="5330952"/>
            <a:ext cx="6080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Custer Contexo Group; Business Outlook. CCG Daily News, Jul 19–25 2026.</a:t>
            </a:r>
            <a:endParaRPr lang="en-US" sz="700" dirty="0"/>
          </a:p>
        </p:txBody>
      </p:sp>
      <p:graphicFrame>
        <p:nvGraphicFramePr>
          <p:cNvPr id="19" name="Chart 0"/>
          <p:cNvGraphicFramePr/>
          <p:nvPr/>
        </p:nvGraphicFramePr>
        <p:xfrm>
          <a:off x="548640" y="2578608"/>
          <a:ext cx="608076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0" name="Shape 13"/>
          <p:cNvSpPr/>
          <p:nvPr/>
        </p:nvSpPr>
        <p:spPr>
          <a:xfrm>
            <a:off x="365760" y="5669280"/>
            <a:ext cx="6446520" cy="365760"/>
          </a:xfrm>
          <a:prstGeom prst="roundRect">
            <a:avLst>
              <a:gd name="adj" fmla="val 7500"/>
            </a:avLst>
          </a:prstGeom>
          <a:solidFill>
            <a:srgbClr val="FFF6D9"/>
          </a:solidFill>
          <a:ln w="15875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4"/>
          <p:cNvSpPr/>
          <p:nvPr/>
        </p:nvSpPr>
        <p:spPr>
          <a:xfrm>
            <a:off x="475488" y="5687568"/>
            <a:ext cx="62270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9A7B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◆ CHART NOTE  </a:t>
            </a:r>
            <a:r>
              <a:rPr lang="en-US" sz="900" dirty="0">
                <a:solidFill>
                  <a:srgbClr val="5A4A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DDR5 spot roughly quadrupled in Q4 2025 and hit fresh record module highs in July — a cost shock migrating into PCs, handsets and autos.</a:t>
            </a:r>
            <a:endParaRPr lang="en-US" sz="900" dirty="0"/>
          </a:p>
        </p:txBody>
      </p:sp>
      <p:sp>
        <p:nvSpPr>
          <p:cNvPr id="22" name="Shape 15"/>
          <p:cNvSpPr/>
          <p:nvPr/>
        </p:nvSpPr>
        <p:spPr>
          <a:xfrm>
            <a:off x="6949440" y="2194560"/>
            <a:ext cx="4800600" cy="34290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9525">
            <a:solidFill>
              <a:srgbClr val="C9CEDD"/>
            </a:solidFill>
            <a:prstDash val="solid"/>
          </a:ln>
          <a:effectLst>
            <a:outerShdw blurRad="88900" dist="254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16"/>
          <p:cNvSpPr/>
          <p:nvPr/>
        </p:nvSpPr>
        <p:spPr>
          <a:xfrm>
            <a:off x="7132320" y="226771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ANALYST READ</a:t>
            </a:r>
            <a:endParaRPr lang="en-US" sz="1200" dirty="0"/>
          </a:p>
        </p:txBody>
      </p:sp>
      <p:sp>
        <p:nvSpPr>
          <p:cNvPr id="24" name="Text 17"/>
          <p:cNvSpPr/>
          <p:nvPr/>
        </p:nvSpPr>
        <p:spPr>
          <a:xfrm>
            <a:off x="7132320" y="2578608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▲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7132320" y="2807208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board and package this cycle needs more memory, substrate, copper and specialty gas; the AI build pulls all of them at once.</a:t>
            </a:r>
            <a:endParaRPr lang="en-US" sz="1000" dirty="0"/>
          </a:p>
        </p:txBody>
      </p:sp>
      <p:sp>
        <p:nvSpPr>
          <p:cNvPr id="26" name="Text 19"/>
          <p:cNvSpPr/>
          <p:nvPr/>
        </p:nvSpPr>
        <p:spPr>
          <a:xfrm>
            <a:off x="7132320" y="3602736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46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▼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7132320" y="3831336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squeeze is forward-loaded: DDR5 spot up ~4× since Q4 2025, substrates tightening, and glass-substrate volume gated to 2027 (Absolics targets limited output in 2026) — cost, not supply, is the near-term risk.</a:t>
            </a:r>
            <a:endParaRPr lang="en-US" sz="1000" dirty="0"/>
          </a:p>
        </p:txBody>
      </p:sp>
      <p:sp>
        <p:nvSpPr>
          <p:cNvPr id="28" name="Text 21"/>
          <p:cNvSpPr/>
          <p:nvPr/>
        </p:nvSpPr>
        <p:spPr>
          <a:xfrm>
            <a:off x="7132320" y="4626864"/>
            <a:ext cx="4480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2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NAVIGATE →</a:t>
            </a:r>
            <a:endParaRPr lang="en-US" sz="1100" dirty="0"/>
          </a:p>
        </p:txBody>
      </p:sp>
      <p:sp>
        <p:nvSpPr>
          <p:cNvPr id="29" name="Text 22"/>
          <p:cNvSpPr/>
          <p:nvPr/>
        </p:nvSpPr>
        <p:spPr>
          <a:xfrm>
            <a:off x="7132320" y="4855464"/>
            <a:ext cx="4498848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223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Hedge memory and copper exposure now, secure gas contracts near new fabs, and qualify a second substrate path against the 2027 glass timeline.</a:t>
            </a:r>
            <a:endParaRPr lang="en-US" sz="1000" dirty="0"/>
          </a:p>
        </p:txBody>
      </p:sp>
      <p:sp>
        <p:nvSpPr>
          <p:cNvPr id="30" name="Shape 23"/>
          <p:cNvSpPr/>
          <p:nvPr/>
        </p:nvSpPr>
        <p:spPr>
          <a:xfrm>
            <a:off x="457200" y="5961888"/>
            <a:ext cx="109728" cy="384048"/>
          </a:xfrm>
          <a:prstGeom prst="rect">
            <a:avLst/>
          </a:prstGeom>
          <a:solidFill>
            <a:srgbClr val="D4AF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4"/>
          <p:cNvSpPr/>
          <p:nvPr/>
        </p:nvSpPr>
        <p:spPr>
          <a:xfrm>
            <a:off x="685800" y="5961888"/>
            <a:ext cx="10972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D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  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are where the margin gets taken — the memory cost shock is already in transit downstream.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457200" y="6547104"/>
            <a:ext cx="6858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Contexo Supply Chain Market Pulse  ·  Weekly</a:t>
            </a:r>
            <a:endParaRPr lang="en-US" sz="900" dirty="0"/>
          </a:p>
        </p:txBody>
      </p:sp>
      <p:sp>
        <p:nvSpPr>
          <p:cNvPr id="33" name="Text 26"/>
          <p:cNvSpPr/>
          <p:nvPr/>
        </p:nvSpPr>
        <p:spPr>
          <a:xfrm>
            <a:off x="7772400" y="6547104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6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custerconsulting.com · @joncustercontexo</a:t>
            </a:r>
            <a:endParaRPr lang="en-US" sz="900" dirty="0"/>
          </a:p>
        </p:txBody>
      </p:sp>
      <p:pic>
        <p:nvPicPr>
          <p:cNvPr id="34" name="Image 4" descr="/home/claude/cc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8016" y="6327648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2943</Words>
  <Application>Microsoft Office PowerPoint</Application>
  <PresentationFormat>Widescreen</PresentationFormat>
  <Paragraphs>282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Sandra Vetrano</cp:lastModifiedBy>
  <cp:revision>1</cp:revision>
  <dcterms:created xsi:type="dcterms:W3CDTF">2026-07-27T01:05:04Z</dcterms:created>
  <dcterms:modified xsi:type="dcterms:W3CDTF">2026-07-31T09:30:44Z</dcterms:modified>
</cp:coreProperties>
</file>